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60"/>
  </p:notesMasterIdLst>
  <p:sldIdLst>
    <p:sldId id="256" r:id="rId2"/>
    <p:sldId id="280" r:id="rId3"/>
    <p:sldId id="268" r:id="rId4"/>
    <p:sldId id="270" r:id="rId5"/>
    <p:sldId id="279" r:id="rId6"/>
    <p:sldId id="281" r:id="rId7"/>
    <p:sldId id="278" r:id="rId8"/>
    <p:sldId id="266" r:id="rId9"/>
    <p:sldId id="284" r:id="rId10"/>
    <p:sldId id="261" r:id="rId11"/>
    <p:sldId id="262" r:id="rId12"/>
    <p:sldId id="258" r:id="rId13"/>
    <p:sldId id="375" r:id="rId14"/>
    <p:sldId id="288" r:id="rId15"/>
    <p:sldId id="285" r:id="rId16"/>
    <p:sldId id="376" r:id="rId17"/>
    <p:sldId id="379" r:id="rId18"/>
    <p:sldId id="271" r:id="rId19"/>
    <p:sldId id="289" r:id="rId20"/>
    <p:sldId id="293" r:id="rId21"/>
    <p:sldId id="290" r:id="rId22"/>
    <p:sldId id="291" r:id="rId23"/>
    <p:sldId id="292" r:id="rId24"/>
    <p:sldId id="380" r:id="rId25"/>
    <p:sldId id="297" r:id="rId26"/>
    <p:sldId id="272" r:id="rId27"/>
    <p:sldId id="298" r:id="rId28"/>
    <p:sldId id="274" r:id="rId29"/>
    <p:sldId id="300" r:id="rId30"/>
    <p:sldId id="301" r:id="rId31"/>
    <p:sldId id="377" r:id="rId32"/>
    <p:sldId id="267" r:id="rId33"/>
    <p:sldId id="269" r:id="rId34"/>
    <p:sldId id="302" r:id="rId35"/>
    <p:sldId id="303" r:id="rId36"/>
    <p:sldId id="275" r:id="rId37"/>
    <p:sldId id="304" r:id="rId38"/>
    <p:sldId id="325" r:id="rId39"/>
    <p:sldId id="362" r:id="rId40"/>
    <p:sldId id="378" r:id="rId41"/>
    <p:sldId id="381" r:id="rId42"/>
    <p:sldId id="382" r:id="rId43"/>
    <p:sldId id="383" r:id="rId44"/>
    <p:sldId id="384" r:id="rId45"/>
    <p:sldId id="385" r:id="rId46"/>
    <p:sldId id="386" r:id="rId47"/>
    <p:sldId id="387" r:id="rId48"/>
    <p:sldId id="388" r:id="rId49"/>
    <p:sldId id="389" r:id="rId50"/>
    <p:sldId id="390" r:id="rId51"/>
    <p:sldId id="392" r:id="rId52"/>
    <p:sldId id="391" r:id="rId53"/>
    <p:sldId id="393" r:id="rId54"/>
    <p:sldId id="394" r:id="rId55"/>
    <p:sldId id="399" r:id="rId56"/>
    <p:sldId id="397" r:id="rId57"/>
    <p:sldId id="401" r:id="rId58"/>
    <p:sldId id="345" r:id="rId5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3ACD7C-569C-4D71-A763-417C803DC162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F2582-776C-40A4-A27A-15D115982C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6954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3159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81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266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183374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243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9667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8057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126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511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833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4890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868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185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04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970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2795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38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91D015B0-6A26-4989-8F43-543F9A94C0C0}" type="datetimeFigureOut">
              <a:rPr lang="en-US" smtClean="0"/>
              <a:t>10/28/2017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489C29A-BD79-4227-95DC-852A72565E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11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n4nRCC9TwQ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dirty="0" smtClean="0"/>
              <a:t>Introduction to Machine learning and topic modeling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40"/>
            <a:ext cx="9440034" cy="2679367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algn="r"/>
            <a:r>
              <a:rPr lang="en-US" dirty="0" smtClean="0"/>
              <a:t>Khiati Zakaria</a:t>
            </a:r>
          </a:p>
        </p:txBody>
      </p:sp>
    </p:spTree>
    <p:extLst>
      <p:ext uri="{BB962C8B-B14F-4D97-AF65-F5344CB8AC3E}">
        <p14:creationId xmlns:p14="http://schemas.microsoft.com/office/powerpoint/2010/main" val="26145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Why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78827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400" dirty="0"/>
              <a:t>No human experts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I</a:t>
            </a:r>
            <a:r>
              <a:rPr lang="en-US" altLang="en-US" sz="2000" dirty="0" smtClean="0"/>
              <a:t>ndustrial/manufacturing </a:t>
            </a:r>
            <a:r>
              <a:rPr lang="en-US" altLang="en-US" sz="2000" dirty="0"/>
              <a:t>control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</a:t>
            </a:r>
            <a:r>
              <a:rPr lang="en-US" altLang="en-US" sz="2000" dirty="0" smtClean="0"/>
              <a:t>ass </a:t>
            </a:r>
            <a:r>
              <a:rPr lang="en-US" altLang="en-US" sz="2000" dirty="0"/>
              <a:t>spectrometer analysis, drug design, astronomic discovery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Black-box human expertise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 smtClean="0"/>
              <a:t>Face, </a:t>
            </a:r>
            <a:r>
              <a:rPr lang="en-US" altLang="en-US" sz="2000" dirty="0"/>
              <a:t>h</a:t>
            </a:r>
            <a:r>
              <a:rPr lang="en-US" altLang="en-US" sz="2000" dirty="0" smtClean="0"/>
              <a:t>andwriting and speech </a:t>
            </a:r>
            <a:r>
              <a:rPr lang="en-US" altLang="en-US" sz="2000" dirty="0"/>
              <a:t>recognition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</a:t>
            </a:r>
            <a:r>
              <a:rPr lang="en-US" altLang="en-US" sz="2000" dirty="0" smtClean="0"/>
              <a:t>riving </a:t>
            </a:r>
            <a:r>
              <a:rPr lang="en-US" altLang="en-US" sz="2000" dirty="0"/>
              <a:t>a </a:t>
            </a:r>
            <a:r>
              <a:rPr lang="en-US" altLang="en-US" sz="2000" dirty="0" smtClean="0"/>
              <a:t>car or flying </a:t>
            </a:r>
            <a:r>
              <a:rPr lang="en-US" altLang="en-US" sz="2000" dirty="0"/>
              <a:t>a plane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Rapidly changing phenomena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C</a:t>
            </a:r>
            <a:r>
              <a:rPr lang="en-US" altLang="en-US" sz="2000" dirty="0" smtClean="0"/>
              <a:t>redit </a:t>
            </a:r>
            <a:r>
              <a:rPr lang="en-US" altLang="en-US" sz="2000" dirty="0"/>
              <a:t>scoring, financial modeling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D</a:t>
            </a:r>
            <a:r>
              <a:rPr lang="en-US" altLang="en-US" sz="2000" dirty="0" smtClean="0"/>
              <a:t>iagnosis</a:t>
            </a:r>
            <a:r>
              <a:rPr lang="en-US" altLang="en-US" sz="2000" dirty="0"/>
              <a:t>, fraud detection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Need for customization/personalization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P</a:t>
            </a:r>
            <a:r>
              <a:rPr lang="en-US" altLang="en-US" sz="2000" dirty="0" smtClean="0"/>
              <a:t>ersonalized </a:t>
            </a:r>
            <a:r>
              <a:rPr lang="en-US" altLang="en-US" sz="2000" dirty="0"/>
              <a:t>news reader</a:t>
            </a:r>
          </a:p>
          <a:p>
            <a:pPr lvl="1">
              <a:lnSpc>
                <a:spcPct val="90000"/>
              </a:lnSpc>
            </a:pPr>
            <a:r>
              <a:rPr lang="en-US" altLang="en-US" sz="2000" dirty="0"/>
              <a:t>M</a:t>
            </a:r>
            <a:r>
              <a:rPr lang="en-US" altLang="en-US" sz="2000" dirty="0" smtClean="0"/>
              <a:t>ovie/book recommendation</a:t>
            </a: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8990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0"/>
          <p:cNvSpPr>
            <a:spLocks noChangeArrowheads="1"/>
          </p:cNvSpPr>
          <p:nvPr/>
        </p:nvSpPr>
        <p:spPr bwMode="auto">
          <a:xfrm>
            <a:off x="5017669" y="2534315"/>
            <a:ext cx="2286000" cy="23622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0" hangingPunct="0"/>
            <a:r>
              <a:rPr lang="en-US" altLang="en-US" sz="2000" b="1" i="1" dirty="0"/>
              <a:t>machine</a:t>
            </a:r>
          </a:p>
          <a:p>
            <a:pPr algn="ctr" eaLnBrk="0" hangingPunct="0"/>
            <a:r>
              <a:rPr lang="en-US" altLang="en-US" sz="2000" b="1" i="1" dirty="0"/>
              <a:t>learning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Related fields</a:t>
            </a:r>
            <a:endParaRPr lang="en-US" dirty="0"/>
          </a:p>
        </p:txBody>
      </p:sp>
      <p:sp>
        <p:nvSpPr>
          <p:cNvPr id="17" name="Oval 4"/>
          <p:cNvSpPr>
            <a:spLocks noChangeArrowheads="1"/>
          </p:cNvSpPr>
          <p:nvPr/>
        </p:nvSpPr>
        <p:spPr bwMode="auto">
          <a:xfrm>
            <a:off x="6852409" y="3976556"/>
            <a:ext cx="2743200" cy="93269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Psychological </a:t>
            </a:r>
            <a:r>
              <a:rPr lang="en-US" altLang="en-US" dirty="0"/>
              <a:t>models</a:t>
            </a:r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4073022" y="2753005"/>
            <a:ext cx="1104900" cy="1094825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Data</a:t>
            </a:r>
            <a:endParaRPr lang="en-US" altLang="en-US" dirty="0"/>
          </a:p>
          <a:p>
            <a:pPr algn="ctr" eaLnBrk="0" hangingPunct="0"/>
            <a:r>
              <a:rPr lang="en-US" altLang="en-US" dirty="0"/>
              <a:t>mining</a:t>
            </a:r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7081009" y="3237596"/>
            <a:ext cx="2286000" cy="83820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/>
              <a:t>cognitive science</a:t>
            </a:r>
          </a:p>
        </p:txBody>
      </p:sp>
      <p:sp>
        <p:nvSpPr>
          <p:cNvPr id="20" name="Oval 7"/>
          <p:cNvSpPr>
            <a:spLocks noChangeArrowheads="1"/>
          </p:cNvSpPr>
          <p:nvPr/>
        </p:nvSpPr>
        <p:spPr bwMode="auto">
          <a:xfrm>
            <a:off x="6871725" y="2515076"/>
            <a:ext cx="2133600" cy="83820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Decision </a:t>
            </a:r>
            <a:r>
              <a:rPr lang="en-US" altLang="en-US" dirty="0"/>
              <a:t>theory</a:t>
            </a: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5845334" y="1788154"/>
            <a:ext cx="2096582" cy="937918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Information </a:t>
            </a:r>
            <a:r>
              <a:rPr lang="en-US" altLang="en-US" dirty="0"/>
              <a:t>theory</a:t>
            </a:r>
          </a:p>
        </p:txBody>
      </p:sp>
      <p:sp>
        <p:nvSpPr>
          <p:cNvPr id="22" name="Oval 9"/>
          <p:cNvSpPr>
            <a:spLocks noChangeArrowheads="1"/>
          </p:cNvSpPr>
          <p:nvPr/>
        </p:nvSpPr>
        <p:spPr bwMode="auto">
          <a:xfrm>
            <a:off x="3989439" y="3753271"/>
            <a:ext cx="1195466" cy="91440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Databases</a:t>
            </a:r>
            <a:endParaRPr lang="en-US" altLang="en-US" dirty="0"/>
          </a:p>
        </p:txBody>
      </p:sp>
      <p:sp>
        <p:nvSpPr>
          <p:cNvPr id="24" name="Oval 11"/>
          <p:cNvSpPr>
            <a:spLocks noChangeArrowheads="1"/>
          </p:cNvSpPr>
          <p:nvPr/>
        </p:nvSpPr>
        <p:spPr bwMode="auto">
          <a:xfrm>
            <a:off x="4579754" y="4419223"/>
            <a:ext cx="1403429" cy="106680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Neuroscience</a:t>
            </a:r>
            <a:endParaRPr lang="en-US" altLang="en-US" dirty="0"/>
          </a:p>
        </p:txBody>
      </p:sp>
      <p:sp>
        <p:nvSpPr>
          <p:cNvPr id="25" name="Oval 12"/>
          <p:cNvSpPr>
            <a:spLocks noChangeArrowheads="1"/>
          </p:cNvSpPr>
          <p:nvPr/>
        </p:nvSpPr>
        <p:spPr bwMode="auto">
          <a:xfrm flipH="1">
            <a:off x="4729018" y="1825337"/>
            <a:ext cx="1104900" cy="1094825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Statistics</a:t>
            </a:r>
            <a:endParaRPr lang="en-US" altLang="en-US" dirty="0"/>
          </a:p>
        </p:txBody>
      </p:sp>
      <p:sp>
        <p:nvSpPr>
          <p:cNvPr id="27" name="Oval 14"/>
          <p:cNvSpPr>
            <a:spLocks noChangeArrowheads="1"/>
          </p:cNvSpPr>
          <p:nvPr/>
        </p:nvSpPr>
        <p:spPr bwMode="auto">
          <a:xfrm>
            <a:off x="6001595" y="4604916"/>
            <a:ext cx="1555829" cy="971130"/>
          </a:xfrm>
          <a:prstGeom prst="ellips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n-US" dirty="0" smtClean="0"/>
              <a:t>Control </a:t>
            </a:r>
            <a:r>
              <a:rPr lang="en-US" altLang="en-US" dirty="0"/>
              <a:t>theory</a:t>
            </a:r>
          </a:p>
        </p:txBody>
      </p:sp>
    </p:spTree>
    <p:extLst>
      <p:ext uri="{BB962C8B-B14F-4D97-AF65-F5344CB8AC3E}">
        <p14:creationId xmlns:p14="http://schemas.microsoft.com/office/powerpoint/2010/main" val="1819824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/>
              <a:t>Traditional p</a:t>
            </a:r>
            <a:r>
              <a:rPr lang="en-US" dirty="0" smtClean="0"/>
              <a:t>rogramming vs </a:t>
            </a:r>
            <a:r>
              <a:rPr lang="en-US" dirty="0"/>
              <a:t>m</a:t>
            </a:r>
            <a:r>
              <a:rPr lang="en-US" dirty="0" smtClean="0"/>
              <a:t>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897924" y="2085128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983524" y="254232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Line 7"/>
          <p:cNvSpPr>
            <a:spLocks noChangeShapeType="1"/>
          </p:cNvSpPr>
          <p:nvPr/>
        </p:nvSpPr>
        <p:spPr bwMode="auto">
          <a:xfrm>
            <a:off x="2983524" y="3228128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564924" y="2770928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1900849" y="2177203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Data</a:t>
            </a:r>
          </a:p>
        </p:txBody>
      </p: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1230924" y="2847128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Program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7326924" y="2466128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Output</a:t>
            </a:r>
          </a:p>
        </p:txBody>
      </p:sp>
      <p:sp>
        <p:nvSpPr>
          <p:cNvPr id="11" name="Rectangle 19"/>
          <p:cNvSpPr>
            <a:spLocks noChangeArrowheads="1"/>
          </p:cNvSpPr>
          <p:nvPr/>
        </p:nvSpPr>
        <p:spPr bwMode="auto">
          <a:xfrm>
            <a:off x="3897924" y="4029445"/>
            <a:ext cx="2667000" cy="1524000"/>
          </a:xfrm>
          <a:prstGeom prst="rect">
            <a:avLst/>
          </a:prstGeom>
          <a:solidFill>
            <a:schemeClr val="accent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en-US" sz="3200"/>
              <a:t>Computer</a:t>
            </a:r>
          </a:p>
        </p:txBody>
      </p:sp>
      <p:sp>
        <p:nvSpPr>
          <p:cNvPr id="12" name="Line 20"/>
          <p:cNvSpPr>
            <a:spLocks noChangeShapeType="1"/>
          </p:cNvSpPr>
          <p:nvPr/>
        </p:nvSpPr>
        <p:spPr bwMode="auto">
          <a:xfrm>
            <a:off x="2983524" y="4486645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21"/>
          <p:cNvSpPr>
            <a:spLocks noChangeShapeType="1"/>
          </p:cNvSpPr>
          <p:nvPr/>
        </p:nvSpPr>
        <p:spPr bwMode="auto">
          <a:xfrm>
            <a:off x="2983524" y="5172445"/>
            <a:ext cx="9144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22"/>
          <p:cNvSpPr>
            <a:spLocks noChangeShapeType="1"/>
          </p:cNvSpPr>
          <p:nvPr/>
        </p:nvSpPr>
        <p:spPr bwMode="auto">
          <a:xfrm>
            <a:off x="6564924" y="4715245"/>
            <a:ext cx="7620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1900849" y="4121520"/>
            <a:ext cx="10414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Data</a:t>
            </a:r>
          </a:p>
        </p:txBody>
      </p:sp>
      <p:sp>
        <p:nvSpPr>
          <p:cNvPr id="16" name="Text Box 24"/>
          <p:cNvSpPr txBox="1">
            <a:spLocks noChangeArrowheads="1"/>
          </p:cNvSpPr>
          <p:nvPr/>
        </p:nvSpPr>
        <p:spPr bwMode="auto">
          <a:xfrm>
            <a:off x="1535724" y="4867645"/>
            <a:ext cx="140176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 dirty="0"/>
              <a:t>Output</a:t>
            </a:r>
          </a:p>
        </p:txBody>
      </p:sp>
      <p:sp>
        <p:nvSpPr>
          <p:cNvPr id="17" name="Text Box 25"/>
          <p:cNvSpPr txBox="1">
            <a:spLocks noChangeArrowheads="1"/>
          </p:cNvSpPr>
          <p:nvPr/>
        </p:nvSpPr>
        <p:spPr bwMode="auto">
          <a:xfrm>
            <a:off x="7326924" y="4410445"/>
            <a:ext cx="17399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en-US" sz="3200"/>
              <a:t>Program</a:t>
            </a:r>
          </a:p>
        </p:txBody>
      </p:sp>
    </p:spTree>
    <p:extLst>
      <p:ext uri="{BB962C8B-B14F-4D97-AF65-F5344CB8AC3E}">
        <p14:creationId xmlns:p14="http://schemas.microsoft.com/office/powerpoint/2010/main" val="399903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5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917" y="2082323"/>
            <a:ext cx="1146630" cy="1124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917" y="3302392"/>
            <a:ext cx="887704" cy="89442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846" y="4272821"/>
            <a:ext cx="1103502" cy="6491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24" y="5077647"/>
            <a:ext cx="1220008" cy="696376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2840701" y="2887470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3024140" y="3649337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30" name="Left Brace 29"/>
          <p:cNvSpPr/>
          <p:nvPr/>
        </p:nvSpPr>
        <p:spPr>
          <a:xfrm>
            <a:off x="4138341" y="2136082"/>
            <a:ext cx="747695" cy="3525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806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40701" y="2887470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24140" y="3649337"/>
            <a:ext cx="895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8" name="Left Brace 7"/>
          <p:cNvSpPr/>
          <p:nvPr/>
        </p:nvSpPr>
        <p:spPr>
          <a:xfrm>
            <a:off x="4138341" y="2136082"/>
            <a:ext cx="747695" cy="352580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40" y="2333624"/>
            <a:ext cx="1371600" cy="71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40" y="3155193"/>
            <a:ext cx="1371600" cy="711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40" y="3942593"/>
            <a:ext cx="1371600" cy="711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140" y="4806193"/>
            <a:ext cx="13716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3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Types of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Supervised Learning</a:t>
            </a:r>
          </a:p>
          <a:p>
            <a:r>
              <a:rPr lang="en-US" dirty="0">
                <a:effectLst/>
              </a:rPr>
              <a:t>Unsupervised Learning</a:t>
            </a:r>
          </a:p>
          <a:p>
            <a:r>
              <a:rPr lang="en-US" dirty="0">
                <a:effectLst/>
              </a:rPr>
              <a:t>Reinforcement </a:t>
            </a:r>
            <a:r>
              <a:rPr lang="en-US" dirty="0" smtClean="0">
                <a:effectLst/>
              </a:rPr>
              <a:t>Learning</a:t>
            </a:r>
          </a:p>
          <a:p>
            <a:r>
              <a:rPr lang="en-US" dirty="0" smtClean="0">
                <a:effectLst/>
              </a:rPr>
              <a:t>Other types</a:t>
            </a:r>
            <a:endParaRPr lang="en-US" dirty="0">
              <a:effectLst/>
            </a:endParaRPr>
          </a:p>
          <a:p>
            <a:pPr marL="369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571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Supervised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Classification</a:t>
            </a:r>
          </a:p>
          <a:p>
            <a:pPr lvl="1"/>
            <a:r>
              <a:rPr lang="en-US" dirty="0"/>
              <a:t>Logistic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Decision trees</a:t>
            </a:r>
          </a:p>
          <a:p>
            <a:pPr lvl="1"/>
            <a:r>
              <a:rPr lang="en-US" dirty="0" smtClean="0"/>
              <a:t>k-NN</a:t>
            </a:r>
          </a:p>
          <a:p>
            <a:r>
              <a:rPr lang="en-US" dirty="0" smtClean="0"/>
              <a:t>Regression</a:t>
            </a:r>
          </a:p>
          <a:p>
            <a:pPr lvl="1"/>
            <a:r>
              <a:rPr lang="en-US" dirty="0"/>
              <a:t>Linear regression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721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Supervised learning (Classification)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363" y="1913713"/>
            <a:ext cx="1146630" cy="1124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841" y="3164135"/>
            <a:ext cx="887704" cy="894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363" y="4184838"/>
            <a:ext cx="1103502" cy="649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63" y="4960231"/>
            <a:ext cx="1220008" cy="69637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23096" y="229112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023096" y="325943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Apple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3023095" y="42277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3023096" y="5011384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Banana</a:t>
            </a:r>
            <a:endParaRPr lang="en-US" baseline="-25000" dirty="0"/>
          </a:p>
        </p:txBody>
      </p:sp>
      <p:sp>
        <p:nvSpPr>
          <p:cNvPr id="13" name="Oval 12"/>
          <p:cNvSpPr/>
          <p:nvPr/>
        </p:nvSpPr>
        <p:spPr>
          <a:xfrm>
            <a:off x="5489223" y="3061631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747140" y="3508131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odel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4201257" y="3523543"/>
            <a:ext cx="1079645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201257" y="2926385"/>
            <a:ext cx="1256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Training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6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Supervised l</a:t>
            </a:r>
            <a:r>
              <a:rPr lang="en-US" dirty="0" smtClean="0"/>
              <a:t>earning (Classification)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59659" y="3063048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98340" y="350954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odel</a:t>
            </a:r>
          </a:p>
        </p:txBody>
      </p:sp>
      <p:sp>
        <p:nvSpPr>
          <p:cNvPr id="6" name="Right Arrow 5"/>
          <p:cNvSpPr/>
          <p:nvPr/>
        </p:nvSpPr>
        <p:spPr>
          <a:xfrm>
            <a:off x="3013996" y="3455050"/>
            <a:ext cx="1064125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1816100" cy="201930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6050852" y="3455050"/>
            <a:ext cx="1421367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745379" y="3509547"/>
            <a:ext cx="9328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Label</a:t>
            </a:r>
            <a:endParaRPr lang="en-US" sz="2400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3064438" y="2964873"/>
            <a:ext cx="877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50852" y="2964873"/>
            <a:ext cx="125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025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Data Mining, Data analytics, Data analysis</a:t>
            </a:r>
          </a:p>
          <a:p>
            <a:r>
              <a:rPr lang="en-US" dirty="0" smtClean="0"/>
              <a:t>Machine </a:t>
            </a:r>
            <a:r>
              <a:rPr lang="en-US" dirty="0" smtClean="0"/>
              <a:t>Learning</a:t>
            </a:r>
          </a:p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Topic models</a:t>
            </a:r>
          </a:p>
        </p:txBody>
      </p:sp>
    </p:spTree>
    <p:extLst>
      <p:ext uri="{BB962C8B-B14F-4D97-AF65-F5344CB8AC3E}">
        <p14:creationId xmlns:p14="http://schemas.microsoft.com/office/powerpoint/2010/main" val="162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Supervised learning (Classification)</a:t>
            </a:r>
            <a:endParaRPr lang="en-US" dirty="0"/>
          </a:p>
        </p:txBody>
      </p:sp>
      <p:pic>
        <p:nvPicPr>
          <p:cNvPr id="4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5849216" y="1807730"/>
            <a:ext cx="4689475" cy="4464050"/>
          </a:xfrm>
        </p:spPr>
      </p:pic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449504" y="3103130"/>
            <a:ext cx="3322638" cy="31686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Differentiate between low-risk and high-risk customers from their income and savings</a:t>
            </a:r>
          </a:p>
        </p:txBody>
      </p:sp>
    </p:spTree>
    <p:extLst>
      <p:ext uri="{BB962C8B-B14F-4D97-AF65-F5344CB8AC3E}">
        <p14:creationId xmlns:p14="http://schemas.microsoft.com/office/powerpoint/2010/main" val="63640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Supervised l</a:t>
            </a:r>
            <a:r>
              <a:rPr lang="en-US" dirty="0" smtClean="0"/>
              <a:t>earning (Classification)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Face, iris, signature recognition (Security, Phone, Camera)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Handwriting recognition (Banks, Post offices)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Spam </a:t>
            </a:r>
            <a:r>
              <a:rPr lang="en-US" dirty="0">
                <a:solidFill>
                  <a:schemeClr val="tx1"/>
                </a:solidFill>
              </a:rPr>
              <a:t>detection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Medical </a:t>
            </a:r>
            <a:r>
              <a:rPr lang="en-US" dirty="0">
                <a:solidFill>
                  <a:schemeClr val="tx1"/>
                </a:solidFill>
              </a:rPr>
              <a:t>diagnosis: From symptoms to </a:t>
            </a:r>
            <a:r>
              <a:rPr lang="en-US" dirty="0" smtClean="0">
                <a:solidFill>
                  <a:schemeClr val="tx1"/>
                </a:solidFill>
              </a:rPr>
              <a:t>illnesses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Object recognition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59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Supervised </a:t>
            </a:r>
            <a:r>
              <a:rPr lang="en-US" dirty="0" smtClean="0"/>
              <a:t>learning (Regression)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44" y="1907439"/>
            <a:ext cx="1146630" cy="1124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44" y="3138877"/>
            <a:ext cx="887704" cy="894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7144" y="4146398"/>
            <a:ext cx="1103502" cy="649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7144" y="4919873"/>
            <a:ext cx="1220008" cy="6963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975392" y="2469443"/>
            <a:ext cx="566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-4.5</a:t>
            </a:r>
            <a:endParaRPr lang="en-US" baseline="-25000" dirty="0"/>
          </a:p>
        </p:txBody>
      </p:sp>
      <p:sp>
        <p:nvSpPr>
          <p:cNvPr id="9" name="TextBox 8"/>
          <p:cNvSpPr txBox="1"/>
          <p:nvPr/>
        </p:nvSpPr>
        <p:spPr>
          <a:xfrm>
            <a:off x="2981736" y="3242141"/>
            <a:ext cx="617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10.1</a:t>
            </a:r>
            <a:endParaRPr lang="en-US" baseline="-25000" dirty="0"/>
          </a:p>
        </p:txBody>
      </p:sp>
      <p:sp>
        <p:nvSpPr>
          <p:cNvPr id="10" name="TextBox 9"/>
          <p:cNvSpPr txBox="1"/>
          <p:nvPr/>
        </p:nvSpPr>
        <p:spPr>
          <a:xfrm>
            <a:off x="2981736" y="4206133"/>
            <a:ext cx="490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3.2</a:t>
            </a:r>
            <a:endParaRPr lang="en-US" baseline="-25000" dirty="0"/>
          </a:p>
        </p:txBody>
      </p:sp>
      <p:sp>
        <p:nvSpPr>
          <p:cNvPr id="11" name="TextBox 10"/>
          <p:cNvSpPr txBox="1"/>
          <p:nvPr/>
        </p:nvSpPr>
        <p:spPr>
          <a:xfrm>
            <a:off x="2981736" y="5019388"/>
            <a:ext cx="502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4.3</a:t>
            </a:r>
            <a:endParaRPr lang="en-US" baseline="-25000" dirty="0"/>
          </a:p>
        </p:txBody>
      </p:sp>
      <p:sp>
        <p:nvSpPr>
          <p:cNvPr id="12" name="TextBox 11"/>
          <p:cNvSpPr txBox="1"/>
          <p:nvPr/>
        </p:nvSpPr>
        <p:spPr>
          <a:xfrm>
            <a:off x="4940943" y="3521456"/>
            <a:ext cx="4941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92D050"/>
                </a:solidFill>
              </a:rPr>
              <a:t>Regression: label is real-valued</a:t>
            </a:r>
            <a:endParaRPr lang="en-US" sz="24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9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Supervised </a:t>
            </a:r>
            <a:r>
              <a:rPr lang="en-US" dirty="0" smtClean="0"/>
              <a:t>learning </a:t>
            </a:r>
            <a:r>
              <a:rPr lang="en-US" dirty="0"/>
              <a:t>(Regression)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1280168" y="2547205"/>
            <a:ext cx="4448020" cy="3886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n-US" dirty="0" smtClean="0"/>
              <a:t>Relation between weight and height</a:t>
            </a:r>
            <a:endParaRPr lang="tr-TR" dirty="0" smtClean="0"/>
          </a:p>
          <a:p>
            <a:pPr marL="0" indent="0">
              <a:buFont typeface="Wingdings 2" charset="2"/>
              <a:buNone/>
            </a:pPr>
            <a:endParaRPr lang="tr-TR" i="1" dirty="0" smtClean="0"/>
          </a:p>
          <a:p>
            <a:pPr marL="0" indent="0">
              <a:buFont typeface="Wingdings 2" charset="2"/>
              <a:buNone/>
            </a:pPr>
            <a:r>
              <a:rPr lang="tr-TR" i="1" dirty="0" smtClean="0"/>
              <a:t>x </a:t>
            </a:r>
            <a:r>
              <a:rPr lang="tr-TR" dirty="0" smtClean="0"/>
              <a:t>:</a:t>
            </a:r>
            <a:r>
              <a:rPr lang="en-US" dirty="0" smtClean="0"/>
              <a:t> Height (cm)</a:t>
            </a:r>
            <a:r>
              <a:rPr lang="tr-TR" dirty="0" smtClean="0"/>
              <a:t> </a:t>
            </a:r>
            <a:endParaRPr lang="en-US" dirty="0" smtClean="0"/>
          </a:p>
          <a:p>
            <a:pPr marL="0" indent="0">
              <a:buFont typeface="Wingdings 2" charset="2"/>
              <a:buNone/>
            </a:pPr>
            <a:r>
              <a:rPr lang="tr-TR" i="1" dirty="0" smtClean="0"/>
              <a:t>y </a:t>
            </a:r>
            <a:r>
              <a:rPr lang="tr-TR" dirty="0" smtClean="0"/>
              <a:t>: </a:t>
            </a:r>
            <a:r>
              <a:rPr lang="en-US" dirty="0" smtClean="0"/>
              <a:t>Weight (kg)</a:t>
            </a:r>
          </a:p>
          <a:p>
            <a:pPr marL="0" indent="0">
              <a:buFont typeface="Wingdings 2" charset="2"/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smtClean="0">
                <a:effectLst/>
              </a:rPr>
              <a:t>y=0.2811x+13.9 </a:t>
            </a:r>
            <a:r>
              <a:rPr lang="en-US" dirty="0">
                <a:effectLst/>
              </a:rPr>
              <a:t>using this equation, we can find the weight, knowing the height of a person</a:t>
            </a:r>
            <a:endParaRPr lang="tr-TR" dirty="0" smtClean="0"/>
          </a:p>
          <a:p>
            <a:pPr>
              <a:buFont typeface="Wingdings" pitchFamily="2" charset="2"/>
              <a:buNone/>
            </a:pPr>
            <a:endParaRPr lang="tr-T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188" y="2547205"/>
            <a:ext cx="453390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7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Example 1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058751"/>
          </a:xfrm>
        </p:spPr>
        <p:txBody>
          <a:bodyPr/>
          <a:lstStyle/>
          <a:p>
            <a:r>
              <a:rPr lang="en-US" dirty="0"/>
              <a:t>Linear Regression </a:t>
            </a:r>
            <a:r>
              <a:rPr lang="en-US" dirty="0" smtClean="0"/>
              <a:t>Example</a:t>
            </a:r>
          </a:p>
          <a:p>
            <a:r>
              <a:rPr lang="en-US" dirty="0" smtClean="0"/>
              <a:t>Weight/Height dataset (25000 people)</a:t>
            </a:r>
          </a:p>
          <a:p>
            <a:endParaRPr lang="en-US" dirty="0"/>
          </a:p>
          <a:p>
            <a:r>
              <a:rPr lang="en-US" dirty="0" smtClean="0"/>
              <a:t>We want to regress a line like Y= </a:t>
            </a:r>
            <a:r>
              <a:rPr lang="en-US" dirty="0" err="1" smtClean="0"/>
              <a:t>aX+b</a:t>
            </a:r>
            <a:r>
              <a:rPr lang="en-US" dirty="0" smtClean="0"/>
              <a:t> so that we will be able to find the Weight of a person given the Height</a:t>
            </a:r>
          </a:p>
          <a:p>
            <a:endParaRPr lang="en-US" dirty="0"/>
          </a:p>
          <a:p>
            <a:r>
              <a:rPr lang="en-US" dirty="0" smtClean="0"/>
              <a:t>We evaluate the model by splitting the data into 90% training and 10% testing</a:t>
            </a:r>
          </a:p>
          <a:p>
            <a:pPr lvl="1"/>
            <a:r>
              <a:rPr lang="en-US" dirty="0" smtClean="0"/>
              <a:t>Use MSE(Mean </a:t>
            </a:r>
            <a:r>
              <a:rPr lang="en-US" dirty="0"/>
              <a:t>S</a:t>
            </a:r>
            <a:r>
              <a:rPr lang="en-US" dirty="0" smtClean="0"/>
              <a:t>quare Error) and correlation to see how the model is doing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Supervised learning (Regression)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Economics/Finance: predict the value of a stock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Epidemiology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Car/plane navigation: angle of the steering wheel, </a:t>
            </a:r>
            <a:r>
              <a:rPr lang="en-US" dirty="0" smtClean="0">
                <a:solidFill>
                  <a:schemeClr val="tx1"/>
                </a:solidFill>
              </a:rPr>
              <a:t>acceleration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Temporal trends: weather over </a:t>
            </a:r>
            <a:r>
              <a:rPr lang="en-US" dirty="0" smtClean="0">
                <a:solidFill>
                  <a:schemeClr val="tx1"/>
                </a:solidFill>
              </a:rPr>
              <a:t>time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77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Unsupervised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5470" y="3652790"/>
            <a:ext cx="1993900" cy="191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20" y="1747790"/>
            <a:ext cx="1943100" cy="1905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872" y="1747790"/>
            <a:ext cx="1676400" cy="16891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920" y="1912890"/>
            <a:ext cx="2590800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9120" y="3796723"/>
            <a:ext cx="2870200" cy="16383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26670" y="5930323"/>
            <a:ext cx="5314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tx2"/>
                </a:solidFill>
              </a:rPr>
              <a:t>Unsupervised learning: given data but no labels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92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(K-means, Hierarchical clustering)</a:t>
            </a:r>
          </a:p>
          <a:p>
            <a:endParaRPr lang="en-US" dirty="0"/>
          </a:p>
          <a:p>
            <a:r>
              <a:rPr lang="en-US" dirty="0" smtClean="0"/>
              <a:t>Word Embedding (Word2vec, Glove)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Dimensionality reduction(PCA,)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Topic Modeling (LDA, LSI/LSA)</a:t>
            </a:r>
          </a:p>
          <a:p>
            <a:r>
              <a:rPr lang="en-US" dirty="0" smtClean="0"/>
              <a:t>Others…</a:t>
            </a:r>
            <a:endParaRPr lang="en-US" dirty="0"/>
          </a:p>
          <a:p>
            <a:endParaRPr lang="en-US" dirty="0"/>
          </a:p>
          <a:p>
            <a:pPr marL="3690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953" y="2063627"/>
            <a:ext cx="4798997" cy="2359640"/>
          </a:xfrm>
          <a:prstGeom prst="rect">
            <a:avLst/>
          </a:prstGeom>
        </p:spPr>
      </p:pic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3429000" y="2831123"/>
            <a:ext cx="3276953" cy="3657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4052" y="1430423"/>
            <a:ext cx="5602798" cy="280139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0" name="Straight Arrow Connector 9"/>
          <p:cNvCxnSpPr/>
          <p:nvPr/>
        </p:nvCxnSpPr>
        <p:spPr>
          <a:xfrm flipV="1">
            <a:off x="2789706" y="1914639"/>
            <a:ext cx="3370949" cy="1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7961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Reinforcement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</a:t>
            </a:r>
            <a:r>
              <a:rPr lang="en-US" i="1" dirty="0">
                <a:solidFill>
                  <a:srgbClr val="FF6600"/>
                </a:solidFill>
              </a:rPr>
              <a:t>sequence</a:t>
            </a:r>
            <a:r>
              <a:rPr lang="en-US" dirty="0"/>
              <a:t> of examples/states and a </a:t>
            </a:r>
            <a:r>
              <a:rPr lang="en-US" i="1" dirty="0">
                <a:solidFill>
                  <a:srgbClr val="FF6600"/>
                </a:solidFill>
              </a:rPr>
              <a:t>reward</a:t>
            </a:r>
            <a:r>
              <a:rPr lang="en-US" dirty="0"/>
              <a:t> after completing that sequence, learn to predict the action to take in for an individual example/state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71993" y="2783994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left, right, straight, left, left, left, straight</a:t>
            </a:r>
            <a:endParaRPr lang="en-US" sz="2000" dirty="0"/>
          </a:p>
        </p:txBody>
      </p:sp>
      <p:sp>
        <p:nvSpPr>
          <p:cNvPr id="5" name="TextBox 4"/>
          <p:cNvSpPr txBox="1"/>
          <p:nvPr/>
        </p:nvSpPr>
        <p:spPr>
          <a:xfrm>
            <a:off x="2071993" y="3305460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left, straight, straight, left, right, straight, straight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8289122" y="2826327"/>
            <a:ext cx="947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GOOD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3788" y="3302904"/>
            <a:ext cx="60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BAD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1993" y="4085573"/>
            <a:ext cx="42869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left, right, straight, left, left, left, straight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2071993" y="4607039"/>
            <a:ext cx="5126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left, straight, straight, left, right, straight, straight</a:t>
            </a:r>
            <a:endParaRPr lang="en-US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8289122" y="412790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+5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73788" y="4604483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-5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1939123" y="3941105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939123" y="5123616"/>
            <a:ext cx="7775222" cy="28222"/>
          </a:xfrm>
          <a:prstGeom prst="line">
            <a:avLst/>
          </a:prstGeom>
          <a:ln w="28575" cmpd="sng"/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577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Reinforcement learning</a:t>
            </a:r>
            <a:endParaRPr lang="en-US" dirty="0"/>
          </a:p>
        </p:txBody>
      </p:sp>
      <p:pic>
        <p:nvPicPr>
          <p:cNvPr id="5" name="gn4nRCC9TwQ"/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52532" y="1580050"/>
            <a:ext cx="8876288" cy="499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5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Mining, Data analytics, Data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6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Other types of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data is available:</a:t>
            </a:r>
          </a:p>
          <a:p>
            <a:pPr lvl="1"/>
            <a:r>
              <a:rPr lang="en-US" dirty="0"/>
              <a:t>Supervised, </a:t>
            </a:r>
            <a:r>
              <a:rPr lang="en-US" dirty="0" smtClean="0"/>
              <a:t>Unsupervised</a:t>
            </a:r>
            <a:r>
              <a:rPr lang="en-US" dirty="0"/>
              <a:t>, </a:t>
            </a:r>
            <a:r>
              <a:rPr lang="en-US" dirty="0" smtClean="0"/>
              <a:t>Reinforcement </a:t>
            </a:r>
            <a:r>
              <a:rPr lang="en-US" dirty="0"/>
              <a:t>learning</a:t>
            </a:r>
          </a:p>
          <a:p>
            <a:pPr lvl="1"/>
            <a:r>
              <a:rPr lang="en-US" dirty="0" smtClean="0"/>
              <a:t>Semi-supervised</a:t>
            </a:r>
            <a:r>
              <a:rPr lang="en-US" dirty="0"/>
              <a:t>, </a:t>
            </a:r>
            <a:r>
              <a:rPr lang="en-US" dirty="0" smtClean="0"/>
              <a:t>Active </a:t>
            </a:r>
            <a:r>
              <a:rPr lang="en-US" dirty="0"/>
              <a:t>learning, </a:t>
            </a:r>
            <a:r>
              <a:rPr lang="en-US" dirty="0" smtClean="0"/>
              <a:t>…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</a:t>
            </a:r>
            <a:r>
              <a:rPr lang="en-US" dirty="0"/>
              <a:t>are we getting the data:</a:t>
            </a:r>
          </a:p>
          <a:p>
            <a:pPr lvl="1"/>
            <a:r>
              <a:rPr lang="en-US" dirty="0" smtClean="0"/>
              <a:t>Online </a:t>
            </a:r>
            <a:r>
              <a:rPr lang="en-US" dirty="0"/>
              <a:t>vs. </a:t>
            </a:r>
            <a:r>
              <a:rPr lang="en-US" dirty="0" smtClean="0"/>
              <a:t>Offline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1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b="1" dirty="0">
                <a:effectLst/>
              </a:rPr>
              <a:t>Common Machine Learning </a:t>
            </a:r>
            <a:r>
              <a:rPr lang="en-US" b="1" dirty="0" smtClean="0">
                <a:effectLst/>
              </a:rPr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Linear Regression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SVM</a:t>
            </a:r>
          </a:p>
          <a:p>
            <a:r>
              <a:rPr lang="en-US" dirty="0"/>
              <a:t>Naive Bayes</a:t>
            </a:r>
          </a:p>
          <a:p>
            <a:r>
              <a:rPr lang="en-US" dirty="0"/>
              <a:t>KNN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Dimensionality Reduction </a:t>
            </a:r>
            <a:r>
              <a:rPr lang="en-US" dirty="0" smtClean="0"/>
              <a:t>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7606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Deep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3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altLang="en-US" dirty="0" smtClean="0">
                <a:solidFill>
                  <a:schemeClr val="tx1"/>
                </a:solidFill>
              </a:rPr>
              <a:t>AKA. </a:t>
            </a:r>
            <a:r>
              <a:rPr lang="en-GB" altLang="en-US" dirty="0">
                <a:solidFill>
                  <a:schemeClr val="tx1"/>
                </a:solidFill>
              </a:rPr>
              <a:t>d</a:t>
            </a:r>
            <a:r>
              <a:rPr lang="en-GB" altLang="en-US" dirty="0" smtClean="0">
                <a:solidFill>
                  <a:schemeClr val="tx1"/>
                </a:solidFill>
              </a:rPr>
              <a:t>eep neural networks, deep Neural nets…</a:t>
            </a:r>
          </a:p>
          <a:p>
            <a:r>
              <a:rPr lang="en-GB" altLang="en-US" dirty="0" smtClean="0">
                <a:solidFill>
                  <a:schemeClr val="tx1"/>
                </a:solidFill>
              </a:rPr>
              <a:t>How most researchers in computer science heard of it: Deep Learning </a:t>
            </a:r>
            <a:r>
              <a:rPr lang="en-GB" altLang="en-US" dirty="0">
                <a:solidFill>
                  <a:schemeClr val="tx1"/>
                </a:solidFill>
              </a:rPr>
              <a:t>is providing breakthrough results in speech recognition and image classification </a:t>
            </a:r>
            <a:r>
              <a:rPr lang="en-GB" altLang="en-US" dirty="0" smtClean="0">
                <a:solidFill>
                  <a:schemeClr val="tx1"/>
                </a:solidFill>
              </a:rPr>
              <a:t>…</a:t>
            </a:r>
          </a:p>
          <a:p>
            <a:r>
              <a:rPr lang="en-GB" altLang="en-US" dirty="0" smtClean="0">
                <a:solidFill>
                  <a:schemeClr val="tx1"/>
                </a:solidFill>
              </a:rPr>
              <a:t>So what </a:t>
            </a:r>
            <a:r>
              <a:rPr lang="en-GB" altLang="en-US" dirty="0">
                <a:solidFill>
                  <a:schemeClr val="tx1"/>
                </a:solidFill>
              </a:rPr>
              <a:t>exactly is deep learning ? </a:t>
            </a:r>
            <a:r>
              <a:rPr lang="en-GB" altLang="en-US" dirty="0" smtClean="0">
                <a:solidFill>
                  <a:schemeClr val="tx1"/>
                </a:solidFill>
              </a:rPr>
              <a:t>And why </a:t>
            </a:r>
            <a:r>
              <a:rPr lang="en-GB" altLang="en-US" dirty="0">
                <a:solidFill>
                  <a:schemeClr val="tx1"/>
                </a:solidFill>
              </a:rPr>
              <a:t>is it generally better than other methods on image, speech and certain other types of data? </a:t>
            </a:r>
            <a:endParaRPr lang="en-GB" altLang="en-US" dirty="0" smtClean="0"/>
          </a:p>
          <a:p>
            <a:r>
              <a:rPr lang="en-US" altLang="en-US" dirty="0"/>
              <a:t>The short answers:</a:t>
            </a:r>
          </a:p>
          <a:p>
            <a:pPr lvl="1"/>
            <a:r>
              <a:rPr lang="en-US" altLang="en-US" dirty="0"/>
              <a:t>‘Deep Learning’ means using a neural network with several layers of nodes between input and output </a:t>
            </a:r>
          </a:p>
          <a:p>
            <a:pPr lvl="1"/>
            <a:r>
              <a:rPr lang="en-US" altLang="en-US" dirty="0"/>
              <a:t>The series of layers between input &amp; output do feature identification and processing in a series of stages, just as our brains seem to</a:t>
            </a:r>
          </a:p>
          <a:p>
            <a:endParaRPr lang="en-GB" altLang="en-US" dirty="0"/>
          </a:p>
        </p:txBody>
      </p:sp>
    </p:spTree>
    <p:extLst>
      <p:ext uri="{BB962C8B-B14F-4D97-AF65-F5344CB8AC3E}">
        <p14:creationId xmlns:p14="http://schemas.microsoft.com/office/powerpoint/2010/main" val="319711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indent="-342900"/>
            <a:r>
              <a:rPr lang="en-GB" altLang="en-US" b="1" dirty="0" smtClean="0"/>
              <a:t>Multilayer</a:t>
            </a:r>
            <a:r>
              <a:rPr lang="en-GB" altLang="en-US" dirty="0" smtClean="0"/>
              <a:t> </a:t>
            </a:r>
            <a:r>
              <a:rPr lang="en-GB" altLang="en-US" b="1" dirty="0"/>
              <a:t>neural networks have been around </a:t>
            </a:r>
            <a:r>
              <a:rPr lang="en-GB" altLang="en-US" b="1" dirty="0" smtClean="0"/>
              <a:t>for 25 </a:t>
            </a:r>
            <a:r>
              <a:rPr lang="en-GB" altLang="en-US" b="1" dirty="0"/>
              <a:t>years.  What’s actually new</a:t>
            </a:r>
            <a:r>
              <a:rPr lang="en-GB" altLang="en-US" b="1" dirty="0" smtClean="0"/>
              <a:t>?</a:t>
            </a:r>
          </a:p>
          <a:p>
            <a:pPr indent="-342900"/>
            <a:endParaRPr lang="en-GB" altLang="en-US" b="1" dirty="0"/>
          </a:p>
          <a:p>
            <a:pPr indent="-342900"/>
            <a:r>
              <a:rPr lang="en-US" altLang="en-US" dirty="0" smtClean="0"/>
              <a:t>We have always had good algorithms for learning the weights in networks with 1 hidden layer</a:t>
            </a:r>
            <a:r>
              <a:rPr lang="en-US" altLang="en-US" dirty="0"/>
              <a:t>, but these algorithms are not good at learning the weights </a:t>
            </a:r>
            <a:r>
              <a:rPr lang="en-US" altLang="en-US" dirty="0" smtClean="0"/>
              <a:t>for networks </a:t>
            </a:r>
            <a:r>
              <a:rPr lang="en-US" altLang="en-US" dirty="0"/>
              <a:t>with more hidden layers </a:t>
            </a:r>
          </a:p>
          <a:p>
            <a:pPr indent="-342900"/>
            <a:endParaRPr lang="en-US" altLang="en-US" dirty="0" smtClean="0"/>
          </a:p>
          <a:p>
            <a:pPr indent="-342900"/>
            <a:endParaRPr lang="en-US" altLang="en-US" dirty="0" smtClean="0"/>
          </a:p>
          <a:p>
            <a:pPr indent="-342900"/>
            <a:endParaRPr lang="en-US" altLang="en-US" dirty="0"/>
          </a:p>
          <a:p>
            <a:pPr indent="-342900"/>
            <a:r>
              <a:rPr lang="en-US" altLang="en-US" dirty="0"/>
              <a:t>what’s new is:   </a:t>
            </a:r>
            <a:r>
              <a:rPr lang="en-US" altLang="en-US" u="sng" dirty="0"/>
              <a:t>algorithms for training </a:t>
            </a:r>
            <a:r>
              <a:rPr lang="en-US" altLang="en-US" u="sng" dirty="0" smtClean="0"/>
              <a:t>many-layer </a:t>
            </a:r>
            <a:r>
              <a:rPr lang="en-US" altLang="en-US" u="sng" dirty="0"/>
              <a:t>networks</a:t>
            </a:r>
          </a:p>
          <a:p>
            <a:pPr indent="-342900"/>
            <a:endParaRPr lang="en-US" altLang="en-US" dirty="0" smtClean="0"/>
          </a:p>
          <a:p>
            <a:pPr indent="-342900"/>
            <a:endParaRPr lang="en-GB" altLang="en-US" dirty="0" smtClean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316" y="3377649"/>
            <a:ext cx="1201737" cy="76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421" y="3377649"/>
            <a:ext cx="2982912" cy="83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>
            <a:stCxn id="10" idx="3"/>
            <a:endCxn id="4" idx="1"/>
          </p:cNvCxnSpPr>
          <p:nvPr/>
        </p:nvCxnSpPr>
        <p:spPr>
          <a:xfrm>
            <a:off x="4274092" y="3761824"/>
            <a:ext cx="989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944055" y="3577158"/>
            <a:ext cx="1330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layer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623424" y="4599267"/>
            <a:ext cx="16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layer</a:t>
            </a:r>
            <a:endParaRPr lang="en-US" dirty="0"/>
          </a:p>
        </p:txBody>
      </p:sp>
      <p:cxnSp>
        <p:nvCxnSpPr>
          <p:cNvPr id="16" name="Straight Arrow Connector 15"/>
          <p:cNvCxnSpPr>
            <a:stCxn id="11" idx="0"/>
          </p:cNvCxnSpPr>
          <p:nvPr/>
        </p:nvCxnSpPr>
        <p:spPr>
          <a:xfrm flipH="1" flipV="1">
            <a:off x="6373091" y="3870036"/>
            <a:ext cx="91962" cy="7292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04042" y="4591846"/>
            <a:ext cx="1683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Hidden layer</a:t>
            </a:r>
            <a:endParaRPr lang="en-US" dirty="0"/>
          </a:p>
        </p:txBody>
      </p:sp>
      <p:cxnSp>
        <p:nvCxnSpPr>
          <p:cNvPr id="21" name="Straight Arrow Connector 20"/>
          <p:cNvCxnSpPr>
            <a:stCxn id="19" idx="0"/>
            <a:endCxn id="4" idx="2"/>
          </p:cNvCxnSpPr>
          <p:nvPr/>
        </p:nvCxnSpPr>
        <p:spPr>
          <a:xfrm flipV="1">
            <a:off x="4945671" y="4145999"/>
            <a:ext cx="918514" cy="445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20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/>
              <a:t>Perceptrons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849" y="2773618"/>
            <a:ext cx="3162741" cy="1495634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54449" y="2792090"/>
            <a:ext cx="385405" cy="38521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endCxn id="5" idx="2"/>
          </p:cNvCxnSpPr>
          <p:nvPr/>
        </p:nvCxnSpPr>
        <p:spPr>
          <a:xfrm>
            <a:off x="3140364" y="2984699"/>
            <a:ext cx="13140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392218" y="2773618"/>
            <a:ext cx="1496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4860848" y="2984699"/>
            <a:ext cx="471055" cy="42222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8" idx="2"/>
            <a:endCxn id="10" idx="0"/>
          </p:cNvCxnSpPr>
          <p:nvPr/>
        </p:nvCxnSpPr>
        <p:spPr>
          <a:xfrm>
            <a:off x="5096375" y="2192221"/>
            <a:ext cx="1" cy="792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762350" y="1822889"/>
            <a:ext cx="2668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Weights (W1, W2, W3)</a:t>
            </a:r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6502400" y="3304380"/>
            <a:ext cx="637309" cy="43410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25" idx="1"/>
            <a:endCxn id="20" idx="6"/>
          </p:cNvCxnSpPr>
          <p:nvPr/>
        </p:nvCxnSpPr>
        <p:spPr>
          <a:xfrm flipH="1" flipV="1">
            <a:off x="7139709" y="3521435"/>
            <a:ext cx="1229820" cy="3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369529" y="3340031"/>
            <a:ext cx="1953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Results or output</a:t>
            </a:r>
            <a:endParaRPr lang="en-US" dirty="0"/>
          </a:p>
        </p:txBody>
      </p:sp>
      <p:sp>
        <p:nvSpPr>
          <p:cNvPr id="39" name="Oval 38"/>
          <p:cNvSpPr/>
          <p:nvPr/>
        </p:nvSpPr>
        <p:spPr>
          <a:xfrm>
            <a:off x="6058773" y="3354971"/>
            <a:ext cx="392690" cy="36933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Arrow Connector 40"/>
          <p:cNvCxnSpPr>
            <a:stCxn id="43" idx="0"/>
            <a:endCxn id="39" idx="4"/>
          </p:cNvCxnSpPr>
          <p:nvPr/>
        </p:nvCxnSpPr>
        <p:spPr>
          <a:xfrm flipH="1" flipV="1">
            <a:off x="6255118" y="3724303"/>
            <a:ext cx="3148" cy="756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580022" y="4481273"/>
            <a:ext cx="135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Threshold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064752" y="4692398"/>
            <a:ext cx="2817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X1*W1+X2*W2+X3*W3</a:t>
            </a:r>
            <a:endParaRPr lang="en-US" dirty="0"/>
          </a:p>
        </p:txBody>
      </p:sp>
      <p:cxnSp>
        <p:nvCxnSpPr>
          <p:cNvPr id="49" name="Straight Arrow Connector 48"/>
          <p:cNvCxnSpPr>
            <a:stCxn id="47" idx="3"/>
          </p:cNvCxnSpPr>
          <p:nvPr/>
        </p:nvCxnSpPr>
        <p:spPr>
          <a:xfrm flipV="1">
            <a:off x="4881842" y="3618006"/>
            <a:ext cx="781519" cy="1259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71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10" grpId="0" animBg="1"/>
      <p:bldP spid="18" grpId="0"/>
      <p:bldP spid="20" grpId="0" animBg="1"/>
      <p:bldP spid="25" grpId="0"/>
      <p:bldP spid="39" grpId="0" animBg="1"/>
      <p:bldP spid="43" grpId="0"/>
      <p:bldP spid="4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err="1" smtClean="0"/>
              <a:t>Perceptrons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Suppose the weekend is coming up, and you've heard that there's going to be a cheese festival in your city. You like cheese, and are trying to decide whether or not to go to the festival</a:t>
            </a:r>
            <a:r>
              <a:rPr lang="en-US" dirty="0" smtClean="0">
                <a:effectLst/>
              </a:rPr>
              <a:t>.</a:t>
            </a:r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Is the weather good</a:t>
            </a:r>
            <a:r>
              <a:rPr lang="en-US" dirty="0" smtClean="0"/>
              <a:t>? (X1 binary, 1 for True and 0 for False)</a:t>
            </a:r>
            <a:endParaRPr lang="en-US" dirty="0"/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Does your boyfriend or girlfriend want to accompany you</a:t>
            </a:r>
            <a:r>
              <a:rPr lang="en-US" dirty="0" smtClean="0"/>
              <a:t>? (X2</a:t>
            </a:r>
            <a:r>
              <a:rPr lang="en-US" dirty="0"/>
              <a:t> binary, 1 for True and 0 for False</a:t>
            </a:r>
            <a:r>
              <a:rPr lang="en-US" dirty="0" smtClean="0"/>
              <a:t>)</a:t>
            </a:r>
            <a:endParaRPr lang="en-US" dirty="0"/>
          </a:p>
          <a:p>
            <a:pPr marL="792900" lvl="1" indent="-342900">
              <a:buFont typeface="+mj-lt"/>
              <a:buAutoNum type="arabicPeriod"/>
            </a:pPr>
            <a:r>
              <a:rPr lang="en-US" dirty="0"/>
              <a:t>Is the festival near public transit? </a:t>
            </a:r>
            <a:r>
              <a:rPr lang="en-US" dirty="0" smtClean="0"/>
              <a:t>(X3</a:t>
            </a:r>
            <a:r>
              <a:rPr lang="en-US" dirty="0"/>
              <a:t> binary, 1 for True and 0 for False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9305" y="4295566"/>
            <a:ext cx="3162741" cy="149563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64869" y="4314529"/>
            <a:ext cx="19469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X1 = 1 	W1 = 6</a:t>
            </a:r>
          </a:p>
          <a:p>
            <a:endParaRPr lang="en-US" dirty="0" smtClean="0"/>
          </a:p>
          <a:p>
            <a:r>
              <a:rPr lang="en-US" dirty="0" smtClean="0"/>
              <a:t>X2 = 0 	W2 = 2</a:t>
            </a:r>
          </a:p>
          <a:p>
            <a:endParaRPr lang="en-US" dirty="0" smtClean="0"/>
          </a:p>
          <a:p>
            <a:r>
              <a:rPr lang="en-US" dirty="0" smtClean="0"/>
              <a:t>X3 = 0 	W3 = 2</a:t>
            </a:r>
          </a:p>
          <a:p>
            <a:endParaRPr lang="en-US" dirty="0"/>
          </a:p>
          <a:p>
            <a:r>
              <a:rPr lang="en-US" dirty="0" smtClean="0"/>
              <a:t>Threshold = 5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044873" y="4886036"/>
            <a:ext cx="1819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Result = 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3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Network of </a:t>
            </a:r>
            <a:r>
              <a:rPr lang="en-US" dirty="0" err="1" smtClean="0"/>
              <a:t>perceptrons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470" y="2727975"/>
            <a:ext cx="5439534" cy="2067213"/>
          </a:xfrm>
        </p:spPr>
      </p:pic>
    </p:spTree>
    <p:extLst>
      <p:ext uri="{BB962C8B-B14F-4D97-AF65-F5344CB8AC3E}">
        <p14:creationId xmlns:p14="http://schemas.microsoft.com/office/powerpoint/2010/main" val="2960168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Neural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weight-learning algorithms for NNs are dumb</a:t>
            </a:r>
          </a:p>
          <a:p>
            <a:endParaRPr lang="en-US" dirty="0"/>
          </a:p>
          <a:p>
            <a:r>
              <a:rPr lang="en-US" dirty="0"/>
              <a:t>t</a:t>
            </a:r>
            <a:r>
              <a:rPr lang="en-US" dirty="0" smtClean="0"/>
              <a:t>hey </a:t>
            </a:r>
            <a:r>
              <a:rPr lang="en-US" dirty="0"/>
              <a:t>work by making thousands and thousands of tiny adjustments, each making the network do better at the most recent pattern, but perhaps a little worse on many others</a:t>
            </a:r>
          </a:p>
          <a:p>
            <a:endParaRPr lang="en-US" dirty="0"/>
          </a:p>
          <a:p>
            <a:r>
              <a:rPr lang="en-US" dirty="0"/>
              <a:t>but, by dumb luck, eventually this tends to be good enough </a:t>
            </a:r>
            <a:r>
              <a:rPr lang="en-US" dirty="0" smtClean="0"/>
              <a:t>to learn </a:t>
            </a:r>
            <a:r>
              <a:rPr lang="en-US" dirty="0"/>
              <a:t>effective classifiers for many real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4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Topic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3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Vast amounts of data are around us in our world, raw data that is mainly intractable for human or manual applications.</a:t>
            </a:r>
          </a:p>
          <a:p>
            <a:endParaRPr lang="en-US" dirty="0" smtClean="0"/>
          </a:p>
          <a:p>
            <a:r>
              <a:rPr lang="en-US" dirty="0" smtClean="0"/>
              <a:t>Data </a:t>
            </a:r>
            <a:r>
              <a:rPr lang="en-US" dirty="0"/>
              <a:t>Mining </a:t>
            </a:r>
            <a:r>
              <a:rPr lang="en-US" dirty="0" smtClean="0"/>
              <a:t>is </a:t>
            </a:r>
            <a:r>
              <a:rPr lang="en-US" dirty="0"/>
              <a:t>about solving problems by analyzing data present in real databases.</a:t>
            </a:r>
          </a:p>
          <a:p>
            <a:endParaRPr lang="en-US" dirty="0" smtClean="0"/>
          </a:p>
          <a:p>
            <a:r>
              <a:rPr lang="en-US" dirty="0"/>
              <a:t>Data Mining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distinguished </a:t>
            </a:r>
            <a:r>
              <a:rPr lang="en-US" dirty="0"/>
              <a:t>as synonym of the Knowledge Discovery in Databases (KDD) process, or as the main step of KDD.</a:t>
            </a:r>
          </a:p>
          <a:p>
            <a:endParaRPr lang="en-US" dirty="0" smtClean="0"/>
          </a:p>
          <a:p>
            <a:r>
              <a:rPr lang="en-US" b="1" dirty="0"/>
              <a:t>KDD definition: “the nontrivial process of identifying valid, novel, potentially useful, and ultimately understandable patterns in data”</a:t>
            </a:r>
          </a:p>
        </p:txBody>
      </p:sp>
    </p:spTree>
    <p:extLst>
      <p:ext uri="{BB962C8B-B14F-4D97-AF65-F5344CB8AC3E}">
        <p14:creationId xmlns:p14="http://schemas.microsoft.com/office/powerpoint/2010/main" val="208306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topic model is a type of statistical model for discovering the abstract “topics” that occur in a collection of documents</a:t>
            </a:r>
          </a:p>
          <a:p>
            <a:endParaRPr lang="en-US" dirty="0"/>
          </a:p>
          <a:p>
            <a:r>
              <a:rPr lang="en-US" dirty="0" smtClean="0"/>
              <a:t>Topic models are a suite of algorithms that uncover the hidden thematic structure in document collections. These algorithms help us develop new ways to search, browse and summarize large archives of texts</a:t>
            </a:r>
          </a:p>
          <a:p>
            <a:endParaRPr lang="en-US" dirty="0"/>
          </a:p>
          <a:p>
            <a:r>
              <a:rPr lang="en-US" dirty="0" smtClean="0"/>
              <a:t>Topic models provide a simple way to analyze large volumes of unlabeled text. A “topic” consists of a cluster of words that frequently occur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68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514" y="1731963"/>
            <a:ext cx="7641446" cy="4059237"/>
          </a:xfrm>
        </p:spPr>
      </p:pic>
    </p:spTree>
    <p:extLst>
      <p:ext uri="{BB962C8B-B14F-4D97-AF65-F5344CB8AC3E}">
        <p14:creationId xmlns:p14="http://schemas.microsoft.com/office/powerpoint/2010/main" val="3946558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Introduction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858" y="1731963"/>
            <a:ext cx="5840758" cy="4059237"/>
          </a:xfrm>
        </p:spPr>
      </p:pic>
    </p:spTree>
    <p:extLst>
      <p:ext uri="{BB962C8B-B14F-4D97-AF65-F5344CB8AC3E}">
        <p14:creationId xmlns:p14="http://schemas.microsoft.com/office/powerpoint/2010/main" val="20964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643" y="1731963"/>
            <a:ext cx="7021189" cy="4059237"/>
          </a:xfrm>
        </p:spPr>
      </p:pic>
    </p:spTree>
    <p:extLst>
      <p:ext uri="{BB962C8B-B14F-4D97-AF65-F5344CB8AC3E}">
        <p14:creationId xmlns:p14="http://schemas.microsoft.com/office/powerpoint/2010/main" val="184182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LDA (Latent </a:t>
            </a:r>
            <a:r>
              <a:rPr lang="en-US" dirty="0" err="1" smtClean="0"/>
              <a:t>Dirichlet</a:t>
            </a:r>
            <a:r>
              <a:rPr lang="en-US" dirty="0" smtClean="0"/>
              <a:t> Allocation)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393" y="1731963"/>
            <a:ext cx="6675688" cy="4059237"/>
          </a:xfrm>
        </p:spPr>
      </p:pic>
    </p:spTree>
    <p:extLst>
      <p:ext uri="{BB962C8B-B14F-4D97-AF65-F5344CB8AC3E}">
        <p14:creationId xmlns:p14="http://schemas.microsoft.com/office/powerpoint/2010/main" val="425858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(Latent </a:t>
            </a:r>
            <a:r>
              <a:rPr lang="en-US" dirty="0" err="1"/>
              <a:t>Dirichlet</a:t>
            </a:r>
            <a:r>
              <a:rPr lang="en-US" dirty="0"/>
              <a:t> Allocation)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702" y="1731963"/>
            <a:ext cx="7715071" cy="4059237"/>
          </a:xfrm>
        </p:spPr>
      </p:pic>
    </p:spTree>
    <p:extLst>
      <p:ext uri="{BB962C8B-B14F-4D97-AF65-F5344CB8AC3E}">
        <p14:creationId xmlns:p14="http://schemas.microsoft.com/office/powerpoint/2010/main" val="33230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(Latent </a:t>
            </a:r>
            <a:r>
              <a:rPr lang="en-US" dirty="0" err="1"/>
              <a:t>Dirichlet</a:t>
            </a:r>
            <a:r>
              <a:rPr lang="en-US" dirty="0"/>
              <a:t> Allocation)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984" y="1731963"/>
            <a:ext cx="5810507" cy="4059237"/>
          </a:xfrm>
        </p:spPr>
      </p:pic>
    </p:spTree>
    <p:extLst>
      <p:ext uri="{BB962C8B-B14F-4D97-AF65-F5344CB8AC3E}">
        <p14:creationId xmlns:p14="http://schemas.microsoft.com/office/powerpoint/2010/main" val="78557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the parameters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Initialize topic assignments randomly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Iterate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dirty="0" smtClean="0"/>
              <a:t>For each word in each document:</a:t>
            </a:r>
          </a:p>
          <a:p>
            <a:pPr marL="1005750" lvl="2" indent="-285750"/>
            <a:r>
              <a:rPr lang="en-US" dirty="0" smtClean="0"/>
              <a:t>Re-sample topic for word, given all other words and their current topic assignments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Get results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Evaluate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22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900"/>
            <a:r>
              <a:rPr lang="en-US" dirty="0">
                <a:solidFill>
                  <a:srgbClr val="C00000"/>
                </a:solidFill>
              </a:rPr>
              <a:t>Initialize the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570" y="1731963"/>
            <a:ext cx="4409334" cy="4059237"/>
          </a:xfrm>
        </p:spPr>
      </p:pic>
    </p:spTree>
    <p:extLst>
      <p:ext uri="{BB962C8B-B14F-4D97-AF65-F5344CB8AC3E}">
        <p14:creationId xmlns:p14="http://schemas.microsoft.com/office/powerpoint/2010/main" val="4181136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the parameters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topic assignments randomly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Iterate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dirty="0" smtClean="0"/>
              <a:t>For each word in each document:</a:t>
            </a:r>
          </a:p>
          <a:p>
            <a:pPr marL="1005750" lvl="2" indent="-285750"/>
            <a:r>
              <a:rPr lang="en-US" dirty="0" smtClean="0"/>
              <a:t>Re-sample topic for word, given all other words and their current topic assignments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Get results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Evaluate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42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494100" indent="-457200">
              <a:buFont typeface="+mj-lt"/>
              <a:buAutoNum type="arabicPeriod"/>
            </a:pPr>
            <a:r>
              <a:rPr lang="en-US" dirty="0"/>
              <a:t>Problem </a:t>
            </a:r>
            <a:r>
              <a:rPr lang="en-US" dirty="0" smtClean="0"/>
              <a:t>Specification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Problem </a:t>
            </a:r>
            <a:r>
              <a:rPr lang="en-US" dirty="0" smtClean="0"/>
              <a:t>Understanding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Preprocessing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Data </a:t>
            </a:r>
            <a:r>
              <a:rPr lang="en-US" dirty="0" smtClean="0"/>
              <a:t>Mining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Evaluation</a:t>
            </a:r>
          </a:p>
          <a:p>
            <a:pPr marL="494100" indent="-457200">
              <a:buFont typeface="+mj-lt"/>
              <a:buAutoNum type="arabicPeriod"/>
            </a:pPr>
            <a:endParaRPr lang="en-US" dirty="0"/>
          </a:p>
          <a:p>
            <a:pPr marL="494100" indent="-457200">
              <a:buFont typeface="+mj-lt"/>
              <a:buAutoNum type="arabicPeriod"/>
            </a:pPr>
            <a:r>
              <a:rPr lang="en-US" dirty="0"/>
              <a:t>Results </a:t>
            </a:r>
            <a:r>
              <a:rPr lang="en-US" dirty="0" smtClean="0"/>
              <a:t>Exploitation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772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Initialize topic assignments </a:t>
            </a:r>
            <a:r>
              <a:rPr lang="en-US" dirty="0" smtClean="0">
                <a:solidFill>
                  <a:srgbClr val="C00000"/>
                </a:solidFill>
              </a:rPr>
              <a:t>randomly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336" y="1731963"/>
            <a:ext cx="4355802" cy="4059237"/>
          </a:xfrm>
        </p:spPr>
      </p:pic>
    </p:spTree>
    <p:extLst>
      <p:ext uri="{BB962C8B-B14F-4D97-AF65-F5344CB8AC3E}">
        <p14:creationId xmlns:p14="http://schemas.microsoft.com/office/powerpoint/2010/main" val="622517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the parameters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topic assignments randomly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Iterate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For each word in each document:</a:t>
            </a:r>
          </a:p>
          <a:p>
            <a:pPr marL="1005750" lvl="2" indent="-285750"/>
            <a:r>
              <a:rPr lang="en-US" dirty="0" smtClean="0">
                <a:solidFill>
                  <a:schemeClr val="tx1"/>
                </a:solidFill>
              </a:rPr>
              <a:t>Re-sample topic for word, given all other words and their current topic assignments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Get results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Evaluate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6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Iterate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309" y="1731963"/>
            <a:ext cx="5337857" cy="4059237"/>
          </a:xfrm>
        </p:spPr>
      </p:pic>
    </p:spTree>
    <p:extLst>
      <p:ext uri="{BB962C8B-B14F-4D97-AF65-F5344CB8AC3E}">
        <p14:creationId xmlns:p14="http://schemas.microsoft.com/office/powerpoint/2010/main" val="7831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the parameters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topic assignments randomly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Iterate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For each word in each document:</a:t>
            </a:r>
          </a:p>
          <a:p>
            <a:pPr marL="1005750" lvl="2" indent="-285750"/>
            <a:r>
              <a:rPr lang="en-US" dirty="0" smtClean="0">
                <a:solidFill>
                  <a:srgbClr val="C00000"/>
                </a:solidFill>
              </a:rPr>
              <a:t>Re-sample topic for word, given all other words and their current topic assignments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Get results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/>
              <a:t>Evaluate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62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Re-sample topic for word, given all other words and their current topic assignments</a:t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332" y="1731963"/>
            <a:ext cx="4249811" cy="4059237"/>
          </a:xfrm>
        </p:spPr>
      </p:pic>
      <p:sp>
        <p:nvSpPr>
          <p:cNvPr id="5" name="TextBox 4"/>
          <p:cNvSpPr txBox="1"/>
          <p:nvPr/>
        </p:nvSpPr>
        <p:spPr>
          <a:xfrm>
            <a:off x="553915" y="2400300"/>
            <a:ext cx="266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topics occur in this document?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3915" y="3392249"/>
            <a:ext cx="2664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topics like the word X?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972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/>
              <a:t>LDA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the parameters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Initialize topic assignments randomly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Iterate</a:t>
            </a:r>
          </a:p>
          <a:p>
            <a:pPr marL="871200" lvl="1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For each word in each document:</a:t>
            </a:r>
          </a:p>
          <a:p>
            <a:pPr marL="1005750" lvl="2" indent="-285750"/>
            <a:r>
              <a:rPr lang="en-US" dirty="0" smtClean="0">
                <a:solidFill>
                  <a:srgbClr val="C00000"/>
                </a:solidFill>
              </a:rPr>
              <a:t>Re-sample topic for word, given all other words and their current topic assignments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Get results</a:t>
            </a:r>
          </a:p>
          <a:p>
            <a:pPr marL="494100" indent="-457200">
              <a:buFont typeface="+mj-lt"/>
              <a:buAutoNum type="arabicPeriod"/>
            </a:pPr>
            <a:r>
              <a:rPr lang="en-US" dirty="0" smtClean="0">
                <a:solidFill>
                  <a:srgbClr val="C00000"/>
                </a:solidFill>
              </a:rPr>
              <a:t>Evaluate model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557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Evaluate </a:t>
            </a:r>
            <a:r>
              <a:rPr lang="en-US" dirty="0" smtClean="0">
                <a:solidFill>
                  <a:srgbClr val="C00000"/>
                </a:solidFill>
              </a:rPr>
              <a:t>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Cosine similarity: </a:t>
            </a:r>
            <a:r>
              <a:rPr lang="en-US" dirty="0"/>
              <a:t>split each document into two parts, and check that topics of the first half are similar to topics of the second halves of different documents are mostly dissimilar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266" y="2658597"/>
            <a:ext cx="5262068" cy="3817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12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Evaluate model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175" y="1731963"/>
            <a:ext cx="6740125" cy="4059237"/>
          </a:xfrm>
        </p:spPr>
      </p:pic>
    </p:spTree>
    <p:extLst>
      <p:ext uri="{BB962C8B-B14F-4D97-AF65-F5344CB8AC3E}">
        <p14:creationId xmlns:p14="http://schemas.microsoft.com/office/powerpoint/2010/main" val="3223532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Thanks for listening.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Q/A?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51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6900" algn="l"/>
            <a:r>
              <a:rPr lang="en-US" dirty="0"/>
              <a:t>Data Preprocessing</a:t>
            </a:r>
          </a:p>
        </p:txBody>
      </p:sp>
      <p:pic>
        <p:nvPicPr>
          <p:cNvPr id="4" name="Imagen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868" y="1580050"/>
            <a:ext cx="7297616" cy="492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53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11723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Data Mining methods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941" y="1087680"/>
            <a:ext cx="9293469" cy="5544519"/>
          </a:xfrm>
        </p:spPr>
      </p:pic>
    </p:spTree>
    <p:extLst>
      <p:ext uri="{BB962C8B-B14F-4D97-AF65-F5344CB8AC3E}">
        <p14:creationId xmlns:p14="http://schemas.microsoft.com/office/powerpoint/2010/main" val="26828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10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968903" y="2163150"/>
            <a:ext cx="1433139" cy="3577958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913795" y="3298942"/>
            <a:ext cx="15371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Training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2544798" y="2873222"/>
            <a:ext cx="10974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Learn</a:t>
            </a:r>
            <a:endParaRPr lang="en-US" sz="2800" dirty="0"/>
          </a:p>
        </p:txBody>
      </p:sp>
      <p:sp>
        <p:nvSpPr>
          <p:cNvPr id="31" name="Oval 30"/>
          <p:cNvSpPr/>
          <p:nvPr/>
        </p:nvSpPr>
        <p:spPr>
          <a:xfrm>
            <a:off x="3654899" y="3065386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3893580" y="3493828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odel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317562" y="1580050"/>
            <a:ext cx="72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ast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2598019" y="3444212"/>
            <a:ext cx="929875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5319997" y="2134052"/>
            <a:ext cx="0" cy="304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9072251" y="287459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</a:t>
            </a:r>
            <a:r>
              <a:rPr lang="en-US" sz="2800" dirty="0" smtClean="0"/>
              <a:t>redict</a:t>
            </a:r>
            <a:endParaRPr lang="en-US" sz="2800" dirty="0"/>
          </a:p>
        </p:txBody>
      </p:sp>
      <p:sp>
        <p:nvSpPr>
          <p:cNvPr id="37" name="Oval 36"/>
          <p:cNvSpPr/>
          <p:nvPr/>
        </p:nvSpPr>
        <p:spPr>
          <a:xfrm>
            <a:off x="7629058" y="3073165"/>
            <a:ext cx="1518033" cy="1354666"/>
          </a:xfrm>
          <a:prstGeom prst="ellipse">
            <a:avLst/>
          </a:prstGeom>
          <a:noFill/>
          <a:ln w="38100" cmpd="sng">
            <a:solidFill>
              <a:srgbClr val="0000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7874688" y="3493829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odel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30100" y="2134052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</a:t>
            </a:r>
            <a:r>
              <a:rPr lang="en-US" sz="2400" dirty="0" smtClean="0"/>
              <a:t>uture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538040" y="2754940"/>
            <a:ext cx="1297640" cy="2074333"/>
          </a:xfrm>
          <a:prstGeom prst="rect">
            <a:avLst/>
          </a:prstGeom>
          <a:noFill/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609649" y="3247609"/>
            <a:ext cx="11437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/>
              <a:t>Testing</a:t>
            </a:r>
          </a:p>
          <a:p>
            <a:pPr algn="ctr"/>
            <a:r>
              <a:rPr lang="en-US" sz="2800" dirty="0" smtClean="0"/>
              <a:t>Data</a:t>
            </a:r>
            <a:endParaRPr lang="en-US" sz="2800" dirty="0"/>
          </a:p>
        </p:txBody>
      </p:sp>
      <p:sp>
        <p:nvSpPr>
          <p:cNvPr id="42" name="Right Arrow 41"/>
          <p:cNvSpPr/>
          <p:nvPr/>
        </p:nvSpPr>
        <p:spPr>
          <a:xfrm>
            <a:off x="6920357" y="3459121"/>
            <a:ext cx="606778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9302375" y="3444212"/>
            <a:ext cx="1031759" cy="570665"/>
          </a:xfrm>
          <a:prstGeom prst="rightArrow">
            <a:avLst/>
          </a:prstGeom>
          <a:solidFill>
            <a:srgbClr val="FF6600"/>
          </a:solidFill>
          <a:ln w="38100" cmpd="sng"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10334134" y="3441291"/>
            <a:ext cx="1183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Answer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849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4248</TotalTime>
  <Words>1385</Words>
  <Application>Microsoft Office PowerPoint</Application>
  <PresentationFormat>Widescreen</PresentationFormat>
  <Paragraphs>304</Paragraphs>
  <Slides>58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Calibri</vt:lpstr>
      <vt:lpstr>Calisto MT</vt:lpstr>
      <vt:lpstr>Trebuchet MS</vt:lpstr>
      <vt:lpstr>Wingdings</vt:lpstr>
      <vt:lpstr>Wingdings 2</vt:lpstr>
      <vt:lpstr>Slate</vt:lpstr>
      <vt:lpstr>Introduction to Machine learning and topic modeling</vt:lpstr>
      <vt:lpstr>Contents</vt:lpstr>
      <vt:lpstr>Data Mining, Data analytics, Data analysis</vt:lpstr>
      <vt:lpstr>Introduction</vt:lpstr>
      <vt:lpstr>Stages</vt:lpstr>
      <vt:lpstr>Data Preprocessing</vt:lpstr>
      <vt:lpstr>Data Mining methods</vt:lpstr>
      <vt:lpstr>Machine Learning</vt:lpstr>
      <vt:lpstr>Introduction</vt:lpstr>
      <vt:lpstr>Why Machine Learning?</vt:lpstr>
      <vt:lpstr>Related fields</vt:lpstr>
      <vt:lpstr>Traditional programming vs machine learning</vt:lpstr>
      <vt:lpstr>Types of data</vt:lpstr>
      <vt:lpstr>Data</vt:lpstr>
      <vt:lpstr>Data</vt:lpstr>
      <vt:lpstr>Types of data</vt:lpstr>
      <vt:lpstr>Supervised learning</vt:lpstr>
      <vt:lpstr>Supervised learning (Classification)</vt:lpstr>
      <vt:lpstr>Supervised learning (Classification)</vt:lpstr>
      <vt:lpstr>Supervised learning (Classification)</vt:lpstr>
      <vt:lpstr>Supervised learning (Classification)</vt:lpstr>
      <vt:lpstr>Supervised learning (Regression)</vt:lpstr>
      <vt:lpstr>Supervised learning (Regression)</vt:lpstr>
      <vt:lpstr>Example 1</vt:lpstr>
      <vt:lpstr>Supervised learning (Regression)</vt:lpstr>
      <vt:lpstr>Unsupervised learning</vt:lpstr>
      <vt:lpstr>Unsupervised learning</vt:lpstr>
      <vt:lpstr>Reinforcement learning</vt:lpstr>
      <vt:lpstr>Reinforcement learning</vt:lpstr>
      <vt:lpstr>Other types of learning</vt:lpstr>
      <vt:lpstr>Common Machine Learning Algorithms</vt:lpstr>
      <vt:lpstr>Deep Learning</vt:lpstr>
      <vt:lpstr>Introduction</vt:lpstr>
      <vt:lpstr>Introduction</vt:lpstr>
      <vt:lpstr>Perceptrons</vt:lpstr>
      <vt:lpstr>Perceptrons</vt:lpstr>
      <vt:lpstr>Network of perceptrons</vt:lpstr>
      <vt:lpstr>Neural networks</vt:lpstr>
      <vt:lpstr>Topic Models</vt:lpstr>
      <vt:lpstr>Introduction</vt:lpstr>
      <vt:lpstr>Introduction</vt:lpstr>
      <vt:lpstr>Introduction</vt:lpstr>
      <vt:lpstr>Introduction</vt:lpstr>
      <vt:lpstr>LDA (Latent Dirichlet Allocation)</vt:lpstr>
      <vt:lpstr>LDA (Latent Dirichlet Allocation)</vt:lpstr>
      <vt:lpstr>LDA (Latent Dirichlet Allocation)</vt:lpstr>
      <vt:lpstr>LDA Algorithm</vt:lpstr>
      <vt:lpstr>Initialize the parameters</vt:lpstr>
      <vt:lpstr>LDA Algorithm</vt:lpstr>
      <vt:lpstr>Initialize topic assignments randomly</vt:lpstr>
      <vt:lpstr>LDA Algorithm</vt:lpstr>
      <vt:lpstr>Iterate</vt:lpstr>
      <vt:lpstr>LDA Algorithm</vt:lpstr>
      <vt:lpstr>Re-sample topic for word, given all other words and their current topic assignments </vt:lpstr>
      <vt:lpstr>LDA Algorithm</vt:lpstr>
      <vt:lpstr>Evaluate model</vt:lpstr>
      <vt:lpstr>Evaluate model</vt:lpstr>
      <vt:lpstr>Thanks for listening.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- A friendly introduction to deep learning &amp; neural networks in plain English</dc:title>
  <dc:creator>zakaria zaki</dc:creator>
  <cp:lastModifiedBy>zakaria zaki</cp:lastModifiedBy>
  <cp:revision>62</cp:revision>
  <dcterms:created xsi:type="dcterms:W3CDTF">2017-10-15T10:49:40Z</dcterms:created>
  <dcterms:modified xsi:type="dcterms:W3CDTF">2017-10-28T12:12:11Z</dcterms:modified>
</cp:coreProperties>
</file>